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6" r:id="rId2"/>
    <p:sldId id="334" r:id="rId3"/>
    <p:sldId id="335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2B1922-E332-D219-5C9F-E036C8820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684156-40C3-3E47-4827-7ABD1906D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632A89-AE1E-4755-2956-F19B93775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E011-A766-4D23-906E-2615B38AED72}" type="datetimeFigureOut">
              <a:rPr lang="es-CO" smtClean="0"/>
              <a:t>8/03/2023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C19A3F-79E3-A120-1041-D4106F7B6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584767-78F6-9FB7-823C-63EB0CF79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7DAA-FEFC-4D1B-9EAA-A7402EA42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7864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F6F198-5ECD-1D9D-8B0A-DDD3D8B0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656AE8-B58C-A181-6EB0-5245C751E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41948-DEFB-1635-91CF-0C9CF5625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E011-A766-4D23-906E-2615B38AED72}" type="datetimeFigureOut">
              <a:rPr lang="es-CO" smtClean="0"/>
              <a:t>8/03/2023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2AA089-67C6-7358-1F22-687725C0D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0D158A-5503-073C-5073-BDC6EAA8A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7DAA-FEFC-4D1B-9EAA-A7402EA42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296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87B941-0670-1C4A-2047-A7E7762922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02224-6C3F-19C8-7462-32C685CB3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66EC0F-7494-1AC7-BB24-9B9F1B21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E011-A766-4D23-906E-2615B38AED72}" type="datetimeFigureOut">
              <a:rPr lang="es-CO" smtClean="0"/>
              <a:t>8/03/2023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D50A5B-4FA1-A0A5-ECC9-7A32BB04F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DBFD1A-DADC-E610-DCBA-E966E370A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7DAA-FEFC-4D1B-9EAA-A7402EA42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1402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x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539750"/>
            <a:ext cx="10985500" cy="716582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34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0"/>
              </a:spcBef>
              <a:buClrTx/>
              <a:buSzTx/>
              <a:buNone/>
              <a:defRPr sz="2250" b="1" spc="0"/>
            </a:lvl1pPr>
          </a:lstStyle>
          <a:p>
            <a:r>
              <a:t>Slide Subtitle</a:t>
            </a:r>
          </a:p>
        </p:txBody>
      </p:sp>
      <p:pic>
        <p:nvPicPr>
          <p:cNvPr id="35" name="Condor.png" descr="Condo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2561" y="190500"/>
            <a:ext cx="358940" cy="399961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257831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634649-8676-33E0-53B7-442477BE1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AC3844-FBCE-0AB5-42A6-B45379C85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D45D21-2CC1-8E89-6117-98F93852D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E011-A766-4D23-906E-2615B38AED72}" type="datetimeFigureOut">
              <a:rPr lang="es-CO" smtClean="0"/>
              <a:t>8/03/2023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A3367F-5E56-0665-EA87-C891767A1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181B19-8501-34F5-7550-01C1F24FD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7DAA-FEFC-4D1B-9EAA-A7402EA42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2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27405A-9D42-1A2E-DCD8-B9D2691D1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46B442-4CC2-5C6C-988E-E7632540A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990E53-1C6D-5747-4254-CE8469083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E011-A766-4D23-906E-2615B38AED72}" type="datetimeFigureOut">
              <a:rPr lang="es-CO" smtClean="0"/>
              <a:t>8/03/2023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EEE750-CCAC-FC7C-863A-4E521C9E2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1422C4-8305-00B3-8D89-86DDBB5E4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7DAA-FEFC-4D1B-9EAA-A7402EA42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817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7838A-9CAD-6E69-FF41-884C77083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5D2C05-406E-A97F-2F33-A8BDDCC4F7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324A25-E725-866D-CCE6-DE552CF9A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265ACF-4C7A-60CD-FF84-330C13566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E011-A766-4D23-906E-2615B38AED72}" type="datetimeFigureOut">
              <a:rPr lang="es-CO" smtClean="0"/>
              <a:t>8/03/2023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AAB322-081F-40BF-8534-71BB57830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5C6014-E277-4DA2-9D7F-1B1DC8623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7DAA-FEFC-4D1B-9EAA-A7402EA42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655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3B1EF-0A6F-7E85-1B21-65CE0292E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95CE90-67DD-3619-B53F-ED091EF2E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77BC389-DBBA-E106-3E8A-89DDC6C9F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4BBEA7-DED6-4298-56D9-C65681C93B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FE157B-73F5-DC72-0A2A-E9216C272D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2915568-78D6-EF0C-F213-FE20E682F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E011-A766-4D23-906E-2615B38AED72}" type="datetimeFigureOut">
              <a:rPr lang="es-CO" smtClean="0"/>
              <a:t>8/03/2023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8BA8932-DA69-DC99-BB94-AC7C3080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067B462-F705-DD50-617B-EC95318D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7DAA-FEFC-4D1B-9EAA-A7402EA42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400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0FF16-F330-20EB-B73D-708EE838E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D9CB7A-E3DF-FF1E-D0A7-A8CFF4C8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E011-A766-4D23-906E-2615B38AED72}" type="datetimeFigureOut">
              <a:rPr lang="es-CO" smtClean="0"/>
              <a:t>8/03/2023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A618484-B502-B486-3E03-F3125B78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BC6587-7411-32B7-BCA0-9351EAA39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7DAA-FEFC-4D1B-9EAA-A7402EA42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1239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3674333-626A-6741-FC22-A4246064E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E011-A766-4D23-906E-2615B38AED72}" type="datetimeFigureOut">
              <a:rPr lang="es-CO" smtClean="0"/>
              <a:t>8/03/2023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F542503-9B0E-4AD8-B481-F2D9038C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8F2FC4C-BC98-502E-221A-907681E9E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7DAA-FEFC-4D1B-9EAA-A7402EA42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342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87B103-3E4E-AD7D-83C2-C5AB48845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CF1A77-C915-5809-7248-37761C940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DFE2EA-A2F2-29D2-4DD7-843692B8D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4E68A4-51EB-58BC-EF17-EA525AB94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E011-A766-4D23-906E-2615B38AED72}" type="datetimeFigureOut">
              <a:rPr lang="es-CO" smtClean="0"/>
              <a:t>8/03/2023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E1C12B-834E-6B11-7240-3CB1087F0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07C074-1865-64F7-ADAB-11A16ABEE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7DAA-FEFC-4D1B-9EAA-A7402EA42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202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FFB29-8EE5-B8A1-918D-2D6506365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35EE76-6A9B-9E3F-D0DD-5DE26F8D3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70A1E-A111-15C4-E11A-70FFA87FC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10FFF1-0828-E0D2-0287-A1B075C55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E011-A766-4D23-906E-2615B38AED72}" type="datetimeFigureOut">
              <a:rPr lang="es-CO" smtClean="0"/>
              <a:t>8/03/2023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272F93-F441-8B85-1559-6C95A54C2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7AC9BD-82C2-00CB-825A-A2E2710F2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7DAA-FEFC-4D1B-9EAA-A7402EA42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064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B783BB-8A3D-ECED-6F29-7C1CCCBDB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938A08-6FE0-5F39-33C8-26DB9D3E8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E06E1F-E66C-D17A-B7B6-1A35EF8506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3E011-A766-4D23-906E-2615B38AED72}" type="datetimeFigureOut">
              <a:rPr lang="es-CO" smtClean="0"/>
              <a:t>8/03/2023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7204B8-A7B9-1A3C-30FA-6F67EA09AE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00B2C7-E3D4-47F2-0D14-D49D85BBB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07DAA-FEFC-4D1B-9EAA-A7402EA42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909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viancatrade.zendesk.com/hc/articles/5166332410267-Quick-reference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help.avianca.com/hc/es-419/articles/4403339789339--Puedo-llevar-instrumentos-musicales-y-obras-de-arte-" TargetMode="External"/><Relationship Id="rId3" Type="http://schemas.openxmlformats.org/officeDocument/2006/relationships/hyperlink" Target="https://help.avianca.com/hc/es-419/articles/4402563194011" TargetMode="External"/><Relationship Id="rId7" Type="http://schemas.openxmlformats.org/officeDocument/2006/relationships/hyperlink" Target="https://help.avianca.com/hc/es-419/articles/4403323615131--Puedo-llevar-mi-equipaje-deportivo-" TargetMode="External"/><Relationship Id="rId12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help.avianca.com/hc/es-419/articles/4403316606235--Cu%C3%A1l-es-el-peso-y-tama%C3%B1o-del-equipaje-de-bodega-" TargetMode="External"/><Relationship Id="rId11" Type="http://schemas.openxmlformats.org/officeDocument/2006/relationships/hyperlink" Target="https://www.aviancaparatodos.com/nuestra-flota" TargetMode="External"/><Relationship Id="rId5" Type="http://schemas.openxmlformats.org/officeDocument/2006/relationships/hyperlink" Target="https://help.avianca.com/hc/es-419/sections/1260802686170-Equipaje-de-mano" TargetMode="External"/><Relationship Id="rId10" Type="http://schemas.openxmlformats.org/officeDocument/2006/relationships/hyperlink" Target="https://help.avianca.com/hc/es-419/articles/4414009488411--C%C3%B3mo-puedo-reservar-mi-asiento-" TargetMode="External"/><Relationship Id="rId4" Type="http://schemas.openxmlformats.org/officeDocument/2006/relationships/hyperlink" Target="https://help.avianca.com/hc/es-419/articles/8300706743323--Qu%C3%A9-es-un-art%C3%ADculo-personal-" TargetMode="Externa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avianca.com/hc/es-419/articles/10723627941275--Puedo-volar-con-mi-mascota-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hyperlink" Target="https://help.avianca.com/hc/es-419/articles/6216491863835--Qu%C3%A9-es-abordaje-prioritario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89A2F-1CF9-ABCA-58B5-6F83C3E0D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812" y="811307"/>
            <a:ext cx="8837839" cy="2289176"/>
          </a:xfrm>
        </p:spPr>
        <p:txBody>
          <a:bodyPr>
            <a:normAutofit/>
          </a:bodyPr>
          <a:lstStyle/>
          <a:p>
            <a:r>
              <a:rPr lang="es-ES" sz="1300" dirty="0">
                <a:solidFill>
                  <a:srgbClr val="FF0000"/>
                </a:solidFill>
                <a:latin typeface="Lato" panose="020F0502020204030203" pitchFamily="34" charset="0"/>
              </a:rPr>
              <a:t>-</a:t>
            </a:r>
            <a:r>
              <a:rPr lang="es-ES" sz="1300" dirty="0">
                <a:latin typeface="Lato" panose="020F0502020204030203" pitchFamily="34" charset="0"/>
              </a:rPr>
              <a:t> Son productos y servicios proporcionados directamente por Avianca.</a:t>
            </a:r>
            <a:br>
              <a:rPr lang="es-ES" sz="1300" dirty="0">
                <a:latin typeface="Lato" panose="020F0502020204030203" pitchFamily="34" charset="0"/>
              </a:rPr>
            </a:br>
            <a:br>
              <a:rPr lang="es-ES" sz="1300" dirty="0">
                <a:latin typeface="Lato" panose="020F0502020204030203" pitchFamily="34" charset="0"/>
              </a:rPr>
            </a:br>
            <a:r>
              <a:rPr lang="es-ES" sz="1300" dirty="0">
                <a:solidFill>
                  <a:srgbClr val="FF0000"/>
                </a:solidFill>
                <a:latin typeface="Lato" panose="020F0502020204030203" pitchFamily="34" charset="0"/>
              </a:rPr>
              <a:t>-</a:t>
            </a:r>
            <a:r>
              <a:rPr lang="es-ES" sz="1300" dirty="0">
                <a:latin typeface="Lato" panose="020F0502020204030203" pitchFamily="34" charset="0"/>
              </a:rPr>
              <a:t>  Se documentan con una EMD.</a:t>
            </a:r>
            <a:br>
              <a:rPr lang="es-ES" sz="1300" dirty="0">
                <a:latin typeface="Lato" panose="020F0502020204030203" pitchFamily="34" charset="0"/>
              </a:rPr>
            </a:br>
            <a:br>
              <a:rPr lang="es-ES" sz="1300" dirty="0">
                <a:latin typeface="Lato" panose="020F0502020204030203" pitchFamily="34" charset="0"/>
              </a:rPr>
            </a:br>
            <a:r>
              <a:rPr lang="es-ES" sz="1300" dirty="0">
                <a:solidFill>
                  <a:srgbClr val="FF0000"/>
                </a:solidFill>
                <a:latin typeface="Lato" panose="020F0502020204030203" pitchFamily="34" charset="0"/>
              </a:rPr>
              <a:t>-</a:t>
            </a:r>
            <a:r>
              <a:rPr lang="es-ES" sz="1300" dirty="0">
                <a:latin typeface="Lato" panose="020F0502020204030203" pitchFamily="34" charset="0"/>
              </a:rPr>
              <a:t> Se pueden vender varios para un mismo tiquete.</a:t>
            </a:r>
            <a:br>
              <a:rPr lang="es-ES" sz="1300" dirty="0">
                <a:latin typeface="Lato" panose="020F0502020204030203" pitchFamily="34" charset="0"/>
              </a:rPr>
            </a:br>
            <a:br>
              <a:rPr lang="es-ES" sz="1300" dirty="0">
                <a:latin typeface="Lato" panose="020F0502020204030203" pitchFamily="34" charset="0"/>
              </a:rPr>
            </a:br>
            <a:r>
              <a:rPr lang="es-ES" sz="1300" dirty="0">
                <a:solidFill>
                  <a:srgbClr val="FF0000"/>
                </a:solidFill>
                <a:latin typeface="Lato" panose="020F0502020204030203" pitchFamily="34" charset="0"/>
              </a:rPr>
              <a:t>-</a:t>
            </a:r>
            <a:r>
              <a:rPr lang="es-ES" sz="1300" dirty="0">
                <a:latin typeface="Lato" panose="020F0502020204030203" pitchFamily="34" charset="0"/>
              </a:rPr>
              <a:t> Las tarifas son cargadas en los GDS , con precios dinámicos adaptándose a la competencia, demanda y relación de la tarifa aérea.</a:t>
            </a:r>
            <a:endParaRPr lang="es-CO" sz="1400" dirty="0">
              <a:latin typeface="Lato" panose="020F0502020204030203" pitchFamily="34" charset="0"/>
            </a:endParaRPr>
          </a:p>
        </p:txBody>
      </p:sp>
      <p:sp>
        <p:nvSpPr>
          <p:cNvPr id="9" name="Slide Title">
            <a:extLst>
              <a:ext uri="{FF2B5EF4-FFF2-40B4-BE49-F238E27FC236}">
                <a16:creationId xmlns:a16="http://schemas.microsoft.com/office/drawing/2014/main" id="{BC7465C5-040C-CD71-365D-8B852BB47DB5}"/>
              </a:ext>
            </a:extLst>
          </p:cNvPr>
          <p:cNvSpPr txBox="1">
            <a:spLocks/>
          </p:cNvSpPr>
          <p:nvPr/>
        </p:nvSpPr>
        <p:spPr>
          <a:xfrm>
            <a:off x="353787" y="241644"/>
            <a:ext cx="10985500" cy="7165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182594">
              <a:defRPr sz="8730"/>
            </a:pPr>
            <a:r>
              <a:rPr lang="es-ES" sz="3200" b="1" dirty="0">
                <a:solidFill>
                  <a:srgbClr val="FF0000"/>
                </a:solidFill>
                <a:latin typeface="Static bold"/>
              </a:rPr>
              <a:t>ANCILLARIES</a:t>
            </a: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57F2418B-DD03-F8AB-71B8-BE22C2A81130}"/>
              </a:ext>
            </a:extLst>
          </p:cNvPr>
          <p:cNvGrpSpPr/>
          <p:nvPr/>
        </p:nvGrpSpPr>
        <p:grpSpPr>
          <a:xfrm>
            <a:off x="353785" y="1133499"/>
            <a:ext cx="11406866" cy="5525534"/>
            <a:chOff x="353785" y="1133499"/>
            <a:chExt cx="11406866" cy="5525534"/>
          </a:xfrm>
        </p:grpSpPr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59CAE3C7-9F75-ADCC-7420-D9EC46498A0F}"/>
                </a:ext>
              </a:extLst>
            </p:cNvPr>
            <p:cNvSpPr txBox="1"/>
            <p:nvPr/>
          </p:nvSpPr>
          <p:spPr>
            <a:xfrm>
              <a:off x="2922812" y="3088839"/>
              <a:ext cx="8837839" cy="129266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300" dirty="0">
                  <a:solidFill>
                    <a:srgbClr val="FF0000"/>
                  </a:solidFill>
                  <a:latin typeface="Lato" panose="020F0502020204030203" pitchFamily="34" charset="0"/>
                  <a:ea typeface="+mj-ea"/>
                  <a:cs typeface="+mj-cs"/>
                </a:rPr>
                <a:t>-</a:t>
              </a:r>
              <a:r>
                <a:rPr lang="es-ES" sz="1300" dirty="0">
                  <a:latin typeface="Lato" panose="020F0502020204030203" pitchFamily="34" charset="0"/>
                  <a:ea typeface="+mj-ea"/>
                  <a:cs typeface="+mj-cs"/>
                </a:rPr>
                <a:t> A partir del 15 de noviembre de 2021 ningún servicio adicional podrá ser reembolsado en los mercados dentro de la red Avianca, independientemente de la tarifa adquirida.</a:t>
              </a:r>
            </a:p>
            <a:p>
              <a:endParaRPr lang="es-ES" sz="1300" dirty="0">
                <a:latin typeface="Lato" panose="020F0502020204030203" pitchFamily="34" charset="0"/>
                <a:ea typeface="+mj-ea"/>
                <a:cs typeface="+mj-cs"/>
              </a:endParaRPr>
            </a:p>
            <a:p>
              <a:r>
                <a:rPr lang="es-ES" sz="1300" dirty="0">
                  <a:solidFill>
                    <a:srgbClr val="FF0000"/>
                  </a:solidFill>
                  <a:latin typeface="Lato" panose="020F0502020204030203" pitchFamily="34" charset="0"/>
                  <a:ea typeface="+mj-ea"/>
                  <a:cs typeface="+mj-cs"/>
                </a:rPr>
                <a:t>-</a:t>
              </a:r>
              <a:r>
                <a:rPr lang="es-ES" sz="1300" dirty="0">
                  <a:latin typeface="Lato" panose="020F0502020204030203" pitchFamily="34" charset="0"/>
                  <a:ea typeface="+mj-ea"/>
                  <a:cs typeface="+mj-cs"/>
                </a:rPr>
                <a:t> Únicamente se realizará el reembolso del servicio adquirido en caso de situaciones operacionales o no operacionales ajenas al cliente o a la aerolínea . </a:t>
              </a:r>
            </a:p>
            <a:p>
              <a:endParaRPr lang="es-ES" sz="1300" dirty="0">
                <a:latin typeface="Lato" panose="020F0502020204030203" pitchFamily="34" charset="0"/>
                <a:ea typeface="+mj-ea"/>
                <a:cs typeface="+mj-cs"/>
              </a:endParaRPr>
            </a:p>
          </p:txBody>
        </p:sp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A34BC222-786A-3391-9D3E-9F1BA3A12D91}"/>
                </a:ext>
              </a:extLst>
            </p:cNvPr>
            <p:cNvSpPr/>
            <p:nvPr/>
          </p:nvSpPr>
          <p:spPr>
            <a:xfrm>
              <a:off x="353785" y="1133499"/>
              <a:ext cx="2227489" cy="1543026"/>
            </a:xfrm>
            <a:prstGeom prst="rect">
              <a:avLst/>
            </a:prstGeom>
            <a:solidFill>
              <a:srgbClr val="FF0000"/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82594">
                <a:defRPr sz="8730"/>
              </a:pPr>
              <a:r>
                <a:rPr lang="es-ES" sz="1800" b="1" dirty="0">
                  <a:solidFill>
                    <a:schemeClr val="bg1"/>
                  </a:solidFill>
                  <a:latin typeface="Static" panose="02000506000000020003" pitchFamily="50" charset="0"/>
                </a:rPr>
                <a:t>Características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5AED3172-0262-3872-D186-DB1E7E1AA0B2}"/>
                </a:ext>
              </a:extLst>
            </p:cNvPr>
            <p:cNvSpPr/>
            <p:nvPr/>
          </p:nvSpPr>
          <p:spPr>
            <a:xfrm>
              <a:off x="353785" y="2838475"/>
              <a:ext cx="2227488" cy="1543026"/>
            </a:xfrm>
            <a:prstGeom prst="rect">
              <a:avLst/>
            </a:prstGeom>
            <a:solidFill>
              <a:srgbClr val="FF0000"/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82594">
                <a:defRPr sz="8730"/>
              </a:pPr>
              <a:r>
                <a:rPr lang="es-ES" sz="1800" b="1" dirty="0">
                  <a:solidFill>
                    <a:schemeClr val="bg1"/>
                  </a:solidFill>
                  <a:latin typeface="Static" panose="02000506000000020003" pitchFamily="50" charset="0"/>
                </a:rPr>
                <a:t>Reembolsabilidad</a:t>
              </a: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56A691A2-C926-9418-8BCC-9BDF6433E3DC}"/>
                </a:ext>
              </a:extLst>
            </p:cNvPr>
            <p:cNvSpPr/>
            <p:nvPr/>
          </p:nvSpPr>
          <p:spPr>
            <a:xfrm>
              <a:off x="353785" y="5681199"/>
              <a:ext cx="2227488" cy="977834"/>
            </a:xfrm>
            <a:prstGeom prst="rect">
              <a:avLst/>
            </a:prstGeom>
            <a:solidFill>
              <a:srgbClr val="FF0000"/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82594">
                <a:defRPr sz="8730"/>
              </a:pPr>
              <a:r>
                <a:rPr lang="es-ES" sz="1800" b="1" dirty="0">
                  <a:solidFill>
                    <a:schemeClr val="bg1"/>
                  </a:solidFill>
                  <a:latin typeface="Static" panose="02000506000000020003" pitchFamily="50" charset="0"/>
                </a:rPr>
                <a:t>Entradas GDS</a:t>
              </a:r>
            </a:p>
          </p:txBody>
        </p:sp>
        <p:sp>
          <p:nvSpPr>
            <p:cNvPr id="10" name="CuadroTexto 9">
              <a:hlinkClick r:id="rId2"/>
              <a:extLst>
                <a:ext uri="{FF2B5EF4-FFF2-40B4-BE49-F238E27FC236}">
                  <a16:creationId xmlns:a16="http://schemas.microsoft.com/office/drawing/2014/main" id="{2C7634FD-F4A3-584A-0B27-E33D5DEF622B}"/>
                </a:ext>
              </a:extLst>
            </p:cNvPr>
            <p:cNvSpPr txBox="1"/>
            <p:nvPr/>
          </p:nvSpPr>
          <p:spPr>
            <a:xfrm>
              <a:off x="2922812" y="5966536"/>
              <a:ext cx="8837839" cy="6924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300" dirty="0">
                  <a:solidFill>
                    <a:srgbClr val="FF0000"/>
                  </a:solidFill>
                  <a:latin typeface="Lato" panose="020F0502020204030203" pitchFamily="34" charset="0"/>
                  <a:ea typeface="+mj-ea"/>
                  <a:cs typeface="+mj-cs"/>
                </a:rPr>
                <a:t>-</a:t>
              </a:r>
              <a:r>
                <a:rPr lang="es-ES" sz="1300" dirty="0">
                  <a:latin typeface="Lato" panose="020F0502020204030203" pitchFamily="34" charset="0"/>
                  <a:ea typeface="+mj-ea"/>
                  <a:cs typeface="+mj-cs"/>
                </a:rPr>
                <a:t> Conocé en el siguiente link cuales son los comandos para reservar y confirmar los servicios desde tu GDS: </a:t>
              </a:r>
              <a:r>
                <a:rPr lang="es-ES" sz="1300" dirty="0">
                  <a:latin typeface="Lato" panose="020F0502020204030203" pitchFamily="34" charset="0"/>
                  <a:ea typeface="+mj-ea"/>
                  <a:cs typeface="+mj-cs"/>
                  <a:hlinkClick r:id="rId2"/>
                </a:rPr>
                <a:t>https://aviancatrade.zendesk.com/hc/articles/5166332410267-Quick-reference</a:t>
              </a:r>
              <a:endParaRPr lang="es-ES" sz="1300" dirty="0">
                <a:latin typeface="Lato" panose="020F0502020204030203" pitchFamily="34" charset="0"/>
                <a:ea typeface="+mj-ea"/>
                <a:cs typeface="+mj-cs"/>
              </a:endParaRPr>
            </a:p>
            <a:p>
              <a:pPr marL="285750" indent="-285750">
                <a:buFontTx/>
                <a:buChar char="-"/>
              </a:pPr>
              <a:endParaRPr lang="es-ES" sz="1300" dirty="0">
                <a:latin typeface="Lato" panose="020F0502020204030203" pitchFamily="34" charset="0"/>
                <a:ea typeface="+mj-ea"/>
                <a:cs typeface="+mj-cs"/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35BE4FB0-8EC6-C1AA-ED73-6E8804D42427}"/>
                </a:ext>
              </a:extLst>
            </p:cNvPr>
            <p:cNvSpPr/>
            <p:nvPr/>
          </p:nvSpPr>
          <p:spPr>
            <a:xfrm>
              <a:off x="353785" y="4542433"/>
              <a:ext cx="2227488" cy="977834"/>
            </a:xfrm>
            <a:prstGeom prst="rect">
              <a:avLst/>
            </a:prstGeom>
            <a:solidFill>
              <a:srgbClr val="FF0000"/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82594">
                <a:defRPr sz="8730"/>
              </a:pPr>
              <a:r>
                <a:rPr lang="es-ES" sz="1800" b="1" dirty="0">
                  <a:solidFill>
                    <a:schemeClr val="bg1"/>
                  </a:solidFill>
                  <a:latin typeface="Static" panose="02000506000000020003" pitchFamily="50" charset="0"/>
                </a:rPr>
                <a:t>Cambios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70210A53-2FAD-24CF-A776-35BB68A8D099}"/>
                </a:ext>
              </a:extLst>
            </p:cNvPr>
            <p:cNvSpPr txBox="1"/>
            <p:nvPr/>
          </p:nvSpPr>
          <p:spPr>
            <a:xfrm>
              <a:off x="2922811" y="4685518"/>
              <a:ext cx="8837839" cy="6924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300" dirty="0">
                  <a:solidFill>
                    <a:srgbClr val="FF0000"/>
                  </a:solidFill>
                  <a:latin typeface="Lato" panose="020F0502020204030203" pitchFamily="34" charset="0"/>
                </a:rPr>
                <a:t>- </a:t>
              </a:r>
              <a:r>
                <a:rPr lang="es-ES" sz="1300" dirty="0">
                  <a:latin typeface="Lato" panose="020F0502020204030203" pitchFamily="34" charset="0"/>
                </a:rPr>
                <a:t>Se permite reutilizar EMD de los servicios complementarios, si la misma se encuentra en estatus Open. </a:t>
              </a:r>
            </a:p>
            <a:p>
              <a:r>
                <a:rPr lang="es-ES" sz="1300" dirty="0">
                  <a:latin typeface="Lato" panose="020F0502020204030203" pitchFamily="34" charset="0"/>
                </a:rPr>
                <a:t>Si el cliente hace un cambio en el itinerario, ha adquirido un servicio complementario y las condiciones del servicio permanecen iguales, es decir, mismo servicio, misma ruta y tarifa se puede utilizar la EMD inicialmente emitida. </a:t>
              </a:r>
              <a:endParaRPr lang="es-ES" sz="1300" dirty="0">
                <a:latin typeface="Lato" panose="020F0502020204030203" pitchFamily="34" charset="0"/>
                <a:ea typeface="+mj-ea"/>
                <a:cs typeface="+mj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028409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5C4DA818-9D98-3ADA-6585-B206DA49B742}"/>
              </a:ext>
            </a:extLst>
          </p:cNvPr>
          <p:cNvGrpSpPr/>
          <p:nvPr/>
        </p:nvGrpSpPr>
        <p:grpSpPr>
          <a:xfrm>
            <a:off x="287818" y="308646"/>
            <a:ext cx="11692233" cy="6234361"/>
            <a:chOff x="287818" y="308646"/>
            <a:chExt cx="11692233" cy="6234361"/>
          </a:xfrm>
        </p:grpSpPr>
        <p:sp>
          <p:nvSpPr>
            <p:cNvPr id="18" name="Botón de acción: ir a inicio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05DF6ABE-ECF2-4875-B96A-492BE690C53D}"/>
                </a:ext>
              </a:extLst>
            </p:cNvPr>
            <p:cNvSpPr/>
            <p:nvPr/>
          </p:nvSpPr>
          <p:spPr>
            <a:xfrm>
              <a:off x="11396121" y="308646"/>
              <a:ext cx="583930" cy="297517"/>
            </a:xfrm>
            <a:prstGeom prst="actionButtonHome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25400" tIns="25400" rIns="25400" bIns="25400" numCol="1" spcCol="38100" rtlCol="0" anchor="ctr">
              <a:spAutoFit/>
            </a:bodyPr>
            <a:lstStyle/>
            <a:p>
              <a:pPr algn="ctr" defTabSz="412750" hangingPunct="0"/>
              <a:endParaRPr lang="es-CO"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2137D810-9815-4D2E-ABA0-EFBF9332D7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7818" y="937852"/>
              <a:ext cx="1008911" cy="898991"/>
            </a:xfrm>
            <a:prstGeom prst="rect">
              <a:avLst/>
            </a:prstGeom>
          </p:spPr>
        </p:pic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8ECFC9DF-B701-46A7-996C-AE5C0BE6C0F1}"/>
                </a:ext>
              </a:extLst>
            </p:cNvPr>
            <p:cNvSpPr txBox="1"/>
            <p:nvPr/>
          </p:nvSpPr>
          <p:spPr>
            <a:xfrm>
              <a:off x="1334550" y="855232"/>
              <a:ext cx="4747393" cy="29473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s-ES" sz="1500" b="1" dirty="0">
                  <a:solidFill>
                    <a:schemeClr val="bg2">
                      <a:lumMod val="10000"/>
                    </a:schemeClr>
                  </a:solidFill>
                  <a:latin typeface="Static" panose="02000506000000020003" pitchFamily="50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EQUIPAJE </a:t>
              </a:r>
              <a:r>
                <a:rPr lang="es-ES" sz="1500" b="1" dirty="0">
                  <a:solidFill>
                    <a:schemeClr val="bg2">
                      <a:lumMod val="10000"/>
                    </a:schemeClr>
                  </a:solidFill>
                  <a:latin typeface="Static" panose="02000506000000020003" pitchFamily="50" charset="0"/>
                </a:rPr>
                <a:t> </a:t>
              </a:r>
            </a:p>
            <a:p>
              <a:pPr>
                <a:lnSpc>
                  <a:spcPct val="150000"/>
                </a:lnSpc>
              </a:pPr>
              <a:r>
                <a:rPr lang="es-ES" sz="1000" dirty="0">
                  <a:solidFill>
                    <a:srgbClr val="343B54"/>
                  </a:solidFill>
                  <a:latin typeface="Lato" panose="020F0502020204030203" pitchFamily="34" charset="0"/>
                </a:rPr>
                <a:t>Informa a tus clientes que pueden añadir a la reserva las maletas que necesiten, que no se encuentran incluidas en la tarifa que hayan adquirido.</a:t>
              </a:r>
            </a:p>
            <a:p>
              <a:pPr>
                <a:lnSpc>
                  <a:spcPct val="150000"/>
                </a:lnSpc>
              </a:pPr>
              <a:endParaRPr lang="es-ES" sz="1000" dirty="0">
                <a:solidFill>
                  <a:srgbClr val="343B54"/>
                </a:solidFill>
                <a:latin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s-ES" sz="1000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Visita los siguientes links para mas información:</a:t>
              </a:r>
              <a:endParaRPr lang="es-ES" sz="1000" dirty="0">
                <a:solidFill>
                  <a:srgbClr val="343B54"/>
                </a:solidFill>
                <a:latin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s-ES" sz="1000" b="1" dirty="0">
                  <a:solidFill>
                    <a:srgbClr val="343B54"/>
                  </a:solidFill>
                  <a:latin typeface="Lato" panose="020F0502020204030203" pitchFamily="34" charset="0"/>
                </a:rPr>
                <a:t>Articulo Personal: </a:t>
              </a:r>
              <a:r>
                <a:rPr lang="es-ES" sz="1000" dirty="0">
                  <a:solidFill>
                    <a:srgbClr val="343B54"/>
                  </a:solidFill>
                  <a:latin typeface="Lato" panose="020F0502020204030203" pitchFamily="34" charset="0"/>
                  <a:hlinkClick r:id="rId4"/>
                </a:rPr>
                <a:t>https://help.avianca.com/hc/es-419/articles/8300706743323--Qu%C3%A9-es-un-art%C3%ADculo-personal-</a:t>
              </a:r>
              <a:endParaRPr lang="es-ES" sz="1000" dirty="0">
                <a:solidFill>
                  <a:srgbClr val="343B54"/>
                </a:solidFill>
                <a:latin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s-ES" sz="1000" b="1" dirty="0">
                  <a:solidFill>
                    <a:srgbClr val="343B54"/>
                  </a:solidFill>
                  <a:latin typeface="Lato" panose="020F0502020204030203" pitchFamily="34" charset="0"/>
                </a:rPr>
                <a:t>Equipaje de Mano: </a:t>
              </a:r>
              <a:r>
                <a:rPr lang="es-ES" sz="1000" dirty="0">
                  <a:solidFill>
                    <a:srgbClr val="343B54"/>
                  </a:solidFill>
                  <a:latin typeface="Lato" panose="020F0502020204030203" pitchFamily="34" charset="0"/>
                  <a:hlinkClick r:id="rId5"/>
                </a:rPr>
                <a:t>https://help.avianca.com/hc/es-419/sections/1260802686170-Equipaje-de-mano</a:t>
              </a:r>
              <a:endParaRPr lang="es-ES" sz="1000" dirty="0">
                <a:solidFill>
                  <a:srgbClr val="343B54"/>
                </a:solidFill>
                <a:latin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s-ES" sz="1000" b="1" dirty="0">
                  <a:solidFill>
                    <a:srgbClr val="343B54"/>
                  </a:solidFill>
                  <a:latin typeface="Lato" panose="020F0502020204030203" pitchFamily="34" charset="0"/>
                </a:rPr>
                <a:t>Equipaje de Bodega: </a:t>
              </a:r>
              <a:r>
                <a:rPr lang="es-ES" sz="1000" dirty="0">
                  <a:solidFill>
                    <a:srgbClr val="343B54"/>
                  </a:solidFill>
                  <a:latin typeface="Lato" panose="020F0502020204030203" pitchFamily="34" charset="0"/>
                  <a:hlinkClick r:id="rId6"/>
                </a:rPr>
                <a:t>https://help.avianca.com/hc/es-419/articles/4403316606235--Cu%C3%A1l-es-el-peso-y-tama%C3%B1o-del-equipaje-de-bodega-</a:t>
              </a:r>
              <a:endParaRPr lang="es-ES" sz="1000" dirty="0">
                <a:solidFill>
                  <a:srgbClr val="343B54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29" name="CuadroTexto 28">
              <a:extLst>
                <a:ext uri="{FF2B5EF4-FFF2-40B4-BE49-F238E27FC236}">
                  <a16:creationId xmlns:a16="http://schemas.microsoft.com/office/drawing/2014/main" id="{CC606F11-424D-4772-B61C-D7BEAAD19AE7}"/>
                </a:ext>
              </a:extLst>
            </p:cNvPr>
            <p:cNvSpPr txBox="1"/>
            <p:nvPr/>
          </p:nvSpPr>
          <p:spPr>
            <a:xfrm>
              <a:off x="1371479" y="4057327"/>
              <a:ext cx="4605649" cy="24856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s-ES" sz="1500" b="1" dirty="0">
                  <a:solidFill>
                    <a:schemeClr val="bg2">
                      <a:lumMod val="10000"/>
                    </a:schemeClr>
                  </a:solidFill>
                  <a:latin typeface="Static" panose="02000506000000020003" pitchFamily="50" charset="0"/>
                </a:rPr>
                <a:t>Equipaje Deportivo o Especial </a:t>
              </a:r>
            </a:p>
            <a:p>
              <a:pPr algn="just">
                <a:lnSpc>
                  <a:spcPct val="150000"/>
                </a:lnSpc>
              </a:pPr>
              <a:r>
                <a:rPr lang="es-ES" sz="1000" dirty="0">
                  <a:solidFill>
                    <a:srgbClr val="343B54"/>
                  </a:solidFill>
                  <a:latin typeface="Lato" panose="020F0502020204030203" pitchFamily="34" charset="0"/>
                </a:rPr>
                <a:t>Tus clientes pueden añadir en la reserva equipos deportivos y/o instrumentos  musicales. </a:t>
              </a:r>
            </a:p>
            <a:p>
              <a:pPr algn="just">
                <a:lnSpc>
                  <a:spcPct val="150000"/>
                </a:lnSpc>
              </a:pPr>
              <a:endParaRPr lang="es-ES" sz="1000" dirty="0">
                <a:solidFill>
                  <a:schemeClr val="bg2">
                    <a:lumMod val="10000"/>
                  </a:schemeClr>
                </a:solidFill>
                <a:latin typeface="Lato" panose="020F0502020204030203" pitchFamily="34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s-ES" sz="1000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Visita los siguientes links para mas información:</a:t>
              </a:r>
              <a:endParaRPr lang="es-ES" sz="1000" dirty="0">
                <a:solidFill>
                  <a:srgbClr val="343B54"/>
                </a:solidFill>
                <a:latin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s-ES" sz="1000" b="1" dirty="0">
                  <a:solidFill>
                    <a:srgbClr val="343B54"/>
                  </a:solidFill>
                  <a:latin typeface="Lato" panose="020F0502020204030203" pitchFamily="34" charset="0"/>
                </a:rPr>
                <a:t>Deportivo: </a:t>
              </a:r>
              <a:r>
                <a:rPr lang="es-ES" sz="1000" dirty="0">
                  <a:solidFill>
                    <a:srgbClr val="343B54"/>
                  </a:solidFill>
                  <a:latin typeface="Lato" panose="020F0502020204030203" pitchFamily="34" charset="0"/>
                  <a:hlinkClick r:id="rId7"/>
                </a:rPr>
                <a:t>https://help.avianca.com/hc/es-419/articles/4403323615131--Puedo-llevar-mi-equipaje-deportivo-</a:t>
              </a:r>
              <a:endParaRPr lang="es-ES" sz="1000" dirty="0">
                <a:solidFill>
                  <a:srgbClr val="343B54"/>
                </a:solidFill>
                <a:latin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s-ES" sz="1000" b="1" dirty="0">
                  <a:solidFill>
                    <a:srgbClr val="343B54"/>
                  </a:solidFill>
                  <a:latin typeface="Lato" panose="020F0502020204030203" pitchFamily="34" charset="0"/>
                </a:rPr>
                <a:t>Instrumentos Musicales y Obras de arte: </a:t>
              </a:r>
              <a:r>
                <a:rPr lang="es-ES" sz="1000" dirty="0">
                  <a:solidFill>
                    <a:srgbClr val="343B54"/>
                  </a:solidFill>
                  <a:latin typeface="Lato" panose="020F0502020204030203" pitchFamily="34" charset="0"/>
                  <a:hlinkClick r:id="rId8"/>
                </a:rPr>
                <a:t>https://help.avianca.com/hc/es-419/articles/4403339789339--Puedo-llevar-instrumentos-musicales-y-obras-de-arte-</a:t>
              </a:r>
              <a:endParaRPr lang="es-ES" sz="1000" dirty="0">
                <a:solidFill>
                  <a:srgbClr val="343B54"/>
                </a:solidFill>
                <a:latin typeface="Lato" panose="020F0502020204030203" pitchFamily="34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16A1546F-718E-41FB-A237-15884CD0921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l="7971" t="9731" r="5187" b="7738"/>
            <a:stretch/>
          </p:blipFill>
          <p:spPr>
            <a:xfrm>
              <a:off x="296637" y="4229101"/>
              <a:ext cx="874232" cy="1027526"/>
            </a:xfrm>
            <a:prstGeom prst="rect">
              <a:avLst/>
            </a:prstGeom>
          </p:spPr>
        </p:pic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CDB968F7-EC08-6F7D-DB51-F3E004200CA6}"/>
                </a:ext>
              </a:extLst>
            </p:cNvPr>
            <p:cNvSpPr txBox="1"/>
            <p:nvPr/>
          </p:nvSpPr>
          <p:spPr>
            <a:xfrm>
              <a:off x="7662158" y="821534"/>
              <a:ext cx="4317893" cy="56553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s-ES" sz="1500" b="1" u="sng" dirty="0">
                  <a:solidFill>
                    <a:schemeClr val="bg2">
                      <a:lumMod val="10000"/>
                    </a:schemeClr>
                  </a:solidFill>
                  <a:latin typeface="Static" panose="02000506000000020003" pitchFamily="50" charset="0"/>
                </a:rPr>
                <a:t>RESERVA DE ASIENTO</a:t>
              </a:r>
            </a:p>
            <a:p>
              <a:pPr algn="just">
                <a:lnSpc>
                  <a:spcPct val="150000"/>
                </a:lnSpc>
              </a:pPr>
              <a:r>
                <a:rPr lang="es-ES" sz="1000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El cliente podrá preseleccionar su asiento y elegir la mejor opción para disfrutar de su ubicación ideal durante el vuelo. Esta posibilidad depende de la ruta y de la tarifa adquirida. Si la tarifa no incluye la posibilidad de reservar asiento gratuito, se puede ofrecer como un servicio adicional y agregarlo a la reserva.</a:t>
              </a:r>
            </a:p>
            <a:p>
              <a:pPr algn="just"/>
              <a:endParaRPr lang="es-ES" sz="1000" dirty="0">
                <a:solidFill>
                  <a:schemeClr val="bg2">
                    <a:lumMod val="10000"/>
                  </a:schemeClr>
                </a:solidFill>
                <a:latin typeface="Lato" panose="020F0502020204030203" pitchFamily="34" charset="0"/>
              </a:endParaRPr>
            </a:p>
            <a:p>
              <a:pPr algn="just"/>
              <a:r>
                <a:rPr lang="es-ES" sz="1000" b="1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- Flatbed: </a:t>
              </a:r>
              <a:r>
                <a:rPr lang="es-ES" sz="1400" b="1" i="0" dirty="0">
                  <a:solidFill>
                    <a:srgbClr val="1B1B1B"/>
                  </a:solidFill>
                  <a:effectLst/>
                  <a:latin typeface="Lato" panose="020F0502020204030203" pitchFamily="34" charset="0"/>
                </a:rPr>
                <a:t> </a:t>
              </a:r>
              <a:r>
                <a:rPr lang="es-ES" sz="1000" b="1" i="0" dirty="0">
                  <a:solidFill>
                    <a:schemeClr val="bg2">
                      <a:lumMod val="10000"/>
                    </a:schemeClr>
                  </a:solidFill>
                  <a:effectLst/>
                  <a:latin typeface="Lato" panose="020F0502020204030203" pitchFamily="34" charset="0"/>
                </a:rPr>
                <a:t>T</a:t>
              </a:r>
              <a:r>
                <a:rPr lang="es-ES" sz="1000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ipo de asiento-cama que permite una reclinación de hasta 180°. Cuenta con sistema de entretenimiento a bordo y un espacio independiente que brinda mayor privacidad. Este tipo de asiento se encuentra en nuestros vuelos desde o hacia Europa y en aviones de doble pasillo (A330 y Boeing 787) en rutas en América.</a:t>
              </a:r>
            </a:p>
            <a:p>
              <a:pPr algn="just"/>
              <a:endParaRPr lang="es-ES" sz="1000" dirty="0">
                <a:solidFill>
                  <a:schemeClr val="bg2">
                    <a:lumMod val="10000"/>
                  </a:schemeClr>
                </a:solidFill>
                <a:latin typeface="Lato" panose="020F0502020204030203" pitchFamily="34" charset="0"/>
              </a:endParaRPr>
            </a:p>
            <a:p>
              <a:pPr algn="just"/>
              <a:r>
                <a:rPr lang="es-ES" sz="1000" b="1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- Premium: </a:t>
              </a:r>
              <a:r>
                <a:rPr lang="es-ES" sz="1000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M</a:t>
              </a:r>
              <a:r>
                <a:rPr lang="es-ES" sz="1000" i="0" dirty="0">
                  <a:solidFill>
                    <a:srgbClr val="1B1B1B"/>
                  </a:solidFill>
                  <a:effectLst/>
                  <a:latin typeface="Lato" panose="020F0502020204030203" pitchFamily="34" charset="0"/>
                </a:rPr>
                <a:t>ayor comodidad en las 3 primeras filas del avión. Estos asientos cuentan con reclinación y apoya cabezas.</a:t>
              </a:r>
            </a:p>
            <a:p>
              <a:pPr algn="just"/>
              <a:endParaRPr lang="es-ES" sz="1000" dirty="0">
                <a:solidFill>
                  <a:srgbClr val="1B1B1B"/>
                </a:solidFill>
                <a:latin typeface="Lato" panose="020F0502020204030203" pitchFamily="34" charset="0"/>
              </a:endParaRPr>
            </a:p>
            <a:p>
              <a:pPr algn="just"/>
              <a:r>
                <a:rPr lang="es-ES" sz="1000" b="1" dirty="0">
                  <a:solidFill>
                    <a:srgbClr val="1B1B1B"/>
                  </a:solidFill>
                  <a:latin typeface="Lato" panose="020F0502020204030203" pitchFamily="34" charset="0"/>
                </a:rPr>
                <a:t>- Plus: </a:t>
              </a:r>
              <a:r>
                <a:rPr lang="es-ES" sz="1000" dirty="0">
                  <a:solidFill>
                    <a:srgbClr val="1B1B1B"/>
                  </a:solidFill>
                  <a:latin typeface="Lato" panose="020F0502020204030203" pitchFamily="34" charset="0"/>
                </a:rPr>
                <a:t>T</a:t>
              </a:r>
              <a:r>
                <a:rPr lang="es-ES" sz="1000" b="0" i="0" dirty="0">
                  <a:solidFill>
                    <a:srgbClr val="1B1B1B"/>
                  </a:solidFill>
                  <a:effectLst/>
                  <a:latin typeface="Lato" panose="020F0502020204030203" pitchFamily="34" charset="0"/>
                </a:rPr>
                <a:t>ipo de asiento </a:t>
              </a:r>
              <a:r>
                <a:rPr lang="es-ES" sz="1000" i="0" dirty="0">
                  <a:solidFill>
                    <a:srgbClr val="1B1B1B"/>
                  </a:solidFill>
                  <a:effectLst/>
                  <a:latin typeface="Lato" panose="020F0502020204030203" pitchFamily="34" charset="0"/>
                </a:rPr>
                <a:t>con mayor espacio, ubicado en la parte delantera del avión (a partir de la fila 4)</a:t>
              </a:r>
              <a:r>
                <a:rPr lang="es-ES" sz="1000" b="1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 </a:t>
              </a:r>
            </a:p>
            <a:p>
              <a:pPr algn="just"/>
              <a:endParaRPr lang="es-ES" sz="1000" b="1" dirty="0">
                <a:solidFill>
                  <a:schemeClr val="bg2">
                    <a:lumMod val="10000"/>
                  </a:schemeClr>
                </a:solidFill>
                <a:latin typeface="Lato" panose="020F0502020204030203" pitchFamily="34" charset="0"/>
              </a:endParaRPr>
            </a:p>
            <a:p>
              <a:pPr algn="just"/>
              <a:r>
                <a:rPr lang="es-ES" sz="1000" b="1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- Economy: </a:t>
              </a:r>
              <a:r>
                <a:rPr lang="es-ES" sz="1000" dirty="0">
                  <a:solidFill>
                    <a:srgbClr val="1B1B1B"/>
                  </a:solidFill>
                  <a:latin typeface="Lato" panose="020F0502020204030203" pitchFamily="34" charset="0"/>
                </a:rPr>
                <a:t>U</a:t>
              </a:r>
              <a:r>
                <a:rPr lang="es-ES" sz="1000" b="0" i="0" dirty="0">
                  <a:solidFill>
                    <a:srgbClr val="1B1B1B"/>
                  </a:solidFill>
                  <a:effectLst/>
                  <a:latin typeface="Lato" panose="020F0502020204030203" pitchFamily="34" charset="0"/>
                </a:rPr>
                <a:t>bicado en las filas posteriores del avión, </a:t>
              </a:r>
              <a:r>
                <a:rPr lang="es-ES" sz="1000" i="0" dirty="0">
                  <a:solidFill>
                    <a:srgbClr val="1B1B1B"/>
                  </a:solidFill>
                  <a:effectLst/>
                  <a:latin typeface="Lato" panose="020F0502020204030203" pitchFamily="34" charset="0"/>
                </a:rPr>
                <a:t>es la opción más económica. Es </a:t>
              </a:r>
              <a:r>
                <a:rPr lang="es-ES" sz="1000" b="0" i="0" dirty="0">
                  <a:solidFill>
                    <a:srgbClr val="1B1B1B"/>
                  </a:solidFill>
                  <a:effectLst/>
                  <a:latin typeface="Lato" panose="020F0502020204030203" pitchFamily="34" charset="0"/>
                </a:rPr>
                <a:t>ideal cuando viajas con tu familia o amigos. </a:t>
              </a:r>
            </a:p>
            <a:p>
              <a:pPr algn="just"/>
              <a:endParaRPr lang="es-ES" sz="1000" dirty="0">
                <a:solidFill>
                  <a:srgbClr val="1B1B1B"/>
                </a:solidFill>
                <a:latin typeface="Lato" panose="020F0502020204030203" pitchFamily="34" charset="0"/>
              </a:endParaRPr>
            </a:p>
            <a:p>
              <a:pPr algn="just"/>
              <a:r>
                <a:rPr lang="es-ES" sz="1000" b="1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- Salida de emergencia: </a:t>
              </a:r>
              <a:r>
                <a:rPr lang="es-ES" sz="1000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Asiento con más espacio y comodidad para las piernas. Ideal para vuelos largos. Revisar requisitos para utilizar este asiento.</a:t>
              </a:r>
            </a:p>
            <a:p>
              <a:pPr algn="just"/>
              <a:endParaRPr lang="es-ES" sz="1000" dirty="0">
                <a:solidFill>
                  <a:schemeClr val="bg2">
                    <a:lumMod val="10000"/>
                  </a:schemeClr>
                </a:solidFill>
                <a:latin typeface="Lato" panose="020F0502020204030203" pitchFamily="34" charset="0"/>
              </a:endParaRPr>
            </a:p>
            <a:p>
              <a:pPr algn="just"/>
              <a:r>
                <a:rPr lang="es-ES" sz="1000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Visita los siguientes links para mas información:</a:t>
              </a:r>
            </a:p>
            <a:p>
              <a:pPr algn="just"/>
              <a:r>
                <a:rPr lang="es-ES" sz="1000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  <a:hlinkClick r:id="rId10"/>
                </a:rPr>
                <a:t>https://help.avianca.com/hc/es-419/articles/4414009488411--C%C3%B3mo-puedo-reservar-mi-asiento-</a:t>
              </a:r>
              <a:endParaRPr lang="es-ES" sz="1000" dirty="0">
                <a:solidFill>
                  <a:schemeClr val="bg2">
                    <a:lumMod val="10000"/>
                  </a:schemeClr>
                </a:solidFill>
                <a:latin typeface="Lato" panose="020F0502020204030203" pitchFamily="34" charset="0"/>
              </a:endParaRPr>
            </a:p>
            <a:p>
              <a:pPr algn="just"/>
              <a:endParaRPr lang="es-ES" sz="1000" dirty="0">
                <a:solidFill>
                  <a:schemeClr val="bg2">
                    <a:lumMod val="10000"/>
                  </a:schemeClr>
                </a:solidFill>
                <a:latin typeface="Lato" panose="020F0502020204030203" pitchFamily="34" charset="0"/>
              </a:endParaRPr>
            </a:p>
            <a:p>
              <a:pPr algn="just"/>
              <a:r>
                <a:rPr lang="es-ES" sz="1000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  <a:hlinkClick r:id="rId11"/>
                </a:rPr>
                <a:t>https://www.aviancaparatodos.com/nuestra-flota</a:t>
              </a:r>
              <a:endParaRPr lang="es-ES" sz="1000" dirty="0">
                <a:solidFill>
                  <a:schemeClr val="bg2">
                    <a:lumMod val="10000"/>
                  </a:schemeClr>
                </a:solidFill>
                <a:latin typeface="Lato" panose="020F0502020204030203" pitchFamily="34" charset="0"/>
              </a:endParaRPr>
            </a:p>
            <a:p>
              <a:pPr algn="just"/>
              <a:endParaRPr lang="es-ES" sz="1000" dirty="0">
                <a:solidFill>
                  <a:schemeClr val="bg2">
                    <a:lumMod val="10000"/>
                  </a:schemeClr>
                </a:solidFill>
                <a:latin typeface="Lato" panose="020F0502020204030203" pitchFamily="34" charset="0"/>
              </a:endParaRPr>
            </a:p>
          </p:txBody>
        </p:sp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D8931F6B-B226-E2FB-FDFF-E2C98EE14A3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 rot="5400000">
              <a:off x="6046616" y="1529065"/>
              <a:ext cx="2206754" cy="10243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2757966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C4196E5B-79FA-EA59-AE40-2E4D9F21B71B}"/>
              </a:ext>
            </a:extLst>
          </p:cNvPr>
          <p:cNvGrpSpPr/>
          <p:nvPr/>
        </p:nvGrpSpPr>
        <p:grpSpPr>
          <a:xfrm>
            <a:off x="411164" y="878646"/>
            <a:ext cx="11271200" cy="4563172"/>
            <a:chOff x="411164" y="1116771"/>
            <a:chExt cx="11271200" cy="4563172"/>
          </a:xfrm>
        </p:grpSpPr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1346BA86-FC40-AA3A-1AEC-E6D63FB30E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1164" y="1282751"/>
              <a:ext cx="743054" cy="1424187"/>
            </a:xfrm>
            <a:prstGeom prst="rect">
              <a:avLst/>
            </a:prstGeom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FC0D796F-085B-2441-0286-6CE2CA1C0149}"/>
                </a:ext>
              </a:extLst>
            </p:cNvPr>
            <p:cNvSpPr txBox="1"/>
            <p:nvPr/>
          </p:nvSpPr>
          <p:spPr>
            <a:xfrm>
              <a:off x="1335293" y="1116771"/>
              <a:ext cx="4317893" cy="45631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s-ES" sz="1500" b="1" dirty="0">
                  <a:solidFill>
                    <a:schemeClr val="bg2">
                      <a:lumMod val="10000"/>
                    </a:schemeClr>
                  </a:solidFill>
                  <a:latin typeface="Static" panose="02000506000000020003" pitchFamily="50" charset="0"/>
                </a:rPr>
                <a:t>MASCOTAS A BORDO</a:t>
              </a:r>
            </a:p>
            <a:p>
              <a:pPr algn="just">
                <a:lnSpc>
                  <a:spcPct val="150000"/>
                </a:lnSpc>
              </a:pPr>
              <a:r>
                <a:rPr lang="es-ES" sz="1000" dirty="0">
                  <a:solidFill>
                    <a:srgbClr val="343B54"/>
                  </a:solidFill>
                  <a:latin typeface="Lato" panose="020F0502020204030203" pitchFamily="34" charset="0"/>
                </a:rPr>
                <a:t>Tus clientes pueden viajar con su mascota gracias al transporte en Cabina o en Bodega.</a:t>
              </a:r>
            </a:p>
            <a:p>
              <a:pPr algn="just">
                <a:lnSpc>
                  <a:spcPct val="150000"/>
                </a:lnSpc>
              </a:pPr>
              <a:endParaRPr lang="es-ES" sz="1000" dirty="0">
                <a:solidFill>
                  <a:srgbClr val="343B54"/>
                </a:solidFill>
                <a:latin typeface="Lato" panose="020F0502020204030203" pitchFamily="34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s-ES" sz="1500" b="1" dirty="0">
                  <a:solidFill>
                    <a:schemeClr val="bg2">
                      <a:lumMod val="10000"/>
                    </a:schemeClr>
                  </a:solidFill>
                  <a:latin typeface="Static" panose="02000506000000020003" pitchFamily="50" charset="0"/>
                </a:rPr>
                <a:t>Cabina</a:t>
              </a:r>
            </a:p>
            <a:p>
              <a:pPr algn="just">
                <a:lnSpc>
                  <a:spcPct val="150000"/>
                </a:lnSpc>
              </a:pPr>
              <a:r>
                <a:rPr lang="es-ES" sz="1000" dirty="0">
                  <a:solidFill>
                    <a:srgbClr val="1B1B1B"/>
                  </a:solidFill>
                  <a:latin typeface="Lato" panose="020F0502020204030203" pitchFamily="34" charset="0"/>
                </a:rPr>
                <a:t>Podrán volar perros y gatos cuyo peso no sea mayor de 10 kg, incluyendo el peso de su contenedor y mayores de 4 meses de edad. El servicio debe solicitarse mínimo 48 horas antes de la salida de tu vuelo. </a:t>
              </a:r>
            </a:p>
            <a:p>
              <a:pPr algn="just">
                <a:lnSpc>
                  <a:spcPct val="150000"/>
                </a:lnSpc>
              </a:pPr>
              <a:endParaRPr lang="es-ES" sz="1000" dirty="0">
                <a:solidFill>
                  <a:schemeClr val="bg2">
                    <a:lumMod val="10000"/>
                  </a:schemeClr>
                </a:solidFill>
                <a:latin typeface="Lato" panose="020F0502020204030203" pitchFamily="34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s-ES" sz="1500" b="1" dirty="0">
                  <a:solidFill>
                    <a:schemeClr val="bg2">
                      <a:lumMod val="10000"/>
                    </a:schemeClr>
                  </a:solidFill>
                  <a:latin typeface="Static" panose="02000506000000020003" pitchFamily="50" charset="0"/>
                </a:rPr>
                <a:t>Bodega</a:t>
              </a:r>
              <a:endParaRPr lang="es-ES" sz="1000" b="1" dirty="0">
                <a:solidFill>
                  <a:schemeClr val="bg2">
                    <a:lumMod val="10000"/>
                  </a:schemeClr>
                </a:solidFill>
                <a:latin typeface="Lato" panose="020F0502020204030203" pitchFamily="34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s-ES" sz="1000" dirty="0">
                  <a:solidFill>
                    <a:srgbClr val="1B1B1B"/>
                  </a:solidFill>
                  <a:latin typeface="Lato" panose="020F0502020204030203" pitchFamily="34" charset="0"/>
                </a:rPr>
                <a:t>Pueden viajar perros, gatos y gallos con peso máximo de 50 kg, sin el peso del contenedor, y mayores de 4 meses de edad. El servicio debe solicitarse mínimo 48 horas antes de la salida de tu vuelo. </a:t>
              </a:r>
            </a:p>
            <a:p>
              <a:pPr algn="just">
                <a:lnSpc>
                  <a:spcPct val="150000"/>
                </a:lnSpc>
              </a:pPr>
              <a:endParaRPr lang="es-ES" sz="1000" dirty="0">
                <a:solidFill>
                  <a:srgbClr val="1B1B1B"/>
                </a:solidFill>
                <a:latin typeface="Lato" panose="020F0502020204030203" pitchFamily="34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s-ES" sz="1000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Visita el siguiente link para mas información:</a:t>
              </a:r>
              <a:endParaRPr lang="es-ES" sz="1000" dirty="0">
                <a:solidFill>
                  <a:srgbClr val="1B1B1B"/>
                </a:solidFill>
                <a:latin typeface="Lato" panose="020F0502020204030203" pitchFamily="34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s-ES" sz="1000" dirty="0">
                  <a:solidFill>
                    <a:srgbClr val="1B1B1B"/>
                  </a:solidFill>
                  <a:latin typeface="Lato" panose="020F0502020204030203" pitchFamily="34" charset="0"/>
                  <a:hlinkClick r:id="rId3"/>
                </a:rPr>
                <a:t>https://help.avianca.com/hc/es-419/articles/10723627941275--Puedo-volar-con-mi-mascota-</a:t>
              </a:r>
              <a:endParaRPr lang="es-ES" sz="1000" dirty="0">
                <a:solidFill>
                  <a:srgbClr val="1B1B1B"/>
                </a:solidFill>
                <a:latin typeface="Lato" panose="020F0502020204030203" pitchFamily="34" charset="0"/>
              </a:endParaRPr>
            </a:p>
            <a:p>
              <a:pPr algn="just">
                <a:lnSpc>
                  <a:spcPct val="150000"/>
                </a:lnSpc>
              </a:pPr>
              <a:endParaRPr lang="es-ES" sz="1000" dirty="0">
                <a:solidFill>
                  <a:srgbClr val="1B1B1B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1D761EB2-E3DE-AE7C-A740-543FDC5366A0}"/>
                </a:ext>
              </a:extLst>
            </p:cNvPr>
            <p:cNvSpPr txBox="1"/>
            <p:nvPr/>
          </p:nvSpPr>
          <p:spPr>
            <a:xfrm>
              <a:off x="7557487" y="1116771"/>
              <a:ext cx="4124877" cy="2257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s-ES" sz="1500" b="1" dirty="0">
                  <a:solidFill>
                    <a:schemeClr val="tx1">
                      <a:lumMod val="50000"/>
                    </a:schemeClr>
                  </a:solidFill>
                  <a:latin typeface="Static" panose="02000506000000020003" pitchFamily="50" charset="0"/>
                </a:rPr>
                <a:t>ABORDAJE PRIORITARIO</a:t>
              </a:r>
              <a:endParaRPr lang="es-ES" sz="1500" b="1" dirty="0">
                <a:solidFill>
                  <a:srgbClr val="FF0000"/>
                </a:solidFill>
                <a:latin typeface="Static" panose="02000506000000020003" pitchFamily="50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s-ES" sz="1000" dirty="0">
                  <a:solidFill>
                    <a:srgbClr val="343B54"/>
                  </a:solidFill>
                  <a:latin typeface="Lato" panose="020F0502020204030203" pitchFamily="34" charset="0"/>
                </a:rPr>
                <a:t>Con este servicio tus clientes podrán tener prioridad al momento del abordaje, siendo de los primeros en subir al avión, evitando filas y garantizando espacio para el equipaje de mano en el portaequipaje.</a:t>
              </a:r>
            </a:p>
            <a:p>
              <a:pPr algn="just">
                <a:lnSpc>
                  <a:spcPct val="150000"/>
                </a:lnSpc>
              </a:pPr>
              <a:endParaRPr lang="es-ES" sz="1000" b="1" dirty="0">
                <a:solidFill>
                  <a:srgbClr val="343B54"/>
                </a:solidFill>
                <a:latin typeface="Lato" panose="020F0502020204030203" pitchFamily="34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s-ES" sz="1000" dirty="0">
                  <a:solidFill>
                    <a:schemeClr val="bg2">
                      <a:lumMod val="10000"/>
                    </a:schemeClr>
                  </a:solidFill>
                  <a:latin typeface="Lato" panose="020F0502020204030203" pitchFamily="34" charset="0"/>
                </a:rPr>
                <a:t>Visita el siguiente link para mas información:</a:t>
              </a:r>
              <a:endParaRPr lang="es-ES" sz="1000" b="1" dirty="0">
                <a:solidFill>
                  <a:srgbClr val="343B54"/>
                </a:solidFill>
                <a:latin typeface="Lato" panose="020F0502020204030203" pitchFamily="34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s-ES" sz="1000" dirty="0">
                  <a:solidFill>
                    <a:srgbClr val="343B54"/>
                  </a:solidFill>
                  <a:latin typeface="Lato" panose="020F0502020204030203" pitchFamily="34" charset="0"/>
                  <a:hlinkClick r:id="rId4"/>
                </a:rPr>
                <a:t>https://help.avianca.com/hc/es-419/articles/6216491863835--Qu%C3%A9-es-abordaje-prioritario-</a:t>
              </a:r>
              <a:endParaRPr lang="es-ES" sz="1000" dirty="0">
                <a:solidFill>
                  <a:srgbClr val="343B54"/>
                </a:solidFill>
                <a:latin typeface="Lato" panose="020F0502020204030203" pitchFamily="34" charset="0"/>
              </a:endParaRPr>
            </a:p>
            <a:p>
              <a:pPr algn="just">
                <a:lnSpc>
                  <a:spcPct val="150000"/>
                </a:lnSpc>
              </a:pPr>
              <a:endParaRPr lang="es-ES" sz="1000" b="1" dirty="0">
                <a:solidFill>
                  <a:srgbClr val="343B54"/>
                </a:solidFill>
                <a:latin typeface="Lato" panose="020F0502020204030203" pitchFamily="34" charset="0"/>
              </a:endParaRPr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54BCAE53-E82C-719B-65EE-0BEB1911B6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73136" y="1282751"/>
              <a:ext cx="1051001" cy="13977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666783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853</Words>
  <Application>Microsoft Office PowerPoint</Application>
  <PresentationFormat>Panorámica</PresentationFormat>
  <Paragraphs>58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 Neue Medium</vt:lpstr>
      <vt:lpstr>Lato</vt:lpstr>
      <vt:lpstr>Static</vt:lpstr>
      <vt:lpstr>Static bold</vt:lpstr>
      <vt:lpstr>Tema de Office</vt:lpstr>
      <vt:lpstr>- Son productos y servicios proporcionados directamente por Avianca.  -  Se documentan con una EMD.  - Se pueden vender varios para un mismo tiquete.  - Las tarifas son cargadas en los GDS , con precios dinámicos adaptándose a la competencia, demanda y relación de la tarifa aérea.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Servicios adicionales desde el GDS</dc:title>
  <dc:creator>Gisella Vrech</dc:creator>
  <cp:lastModifiedBy>Gisella Vrech</cp:lastModifiedBy>
  <cp:revision>12</cp:revision>
  <dcterms:created xsi:type="dcterms:W3CDTF">2023-03-06T17:06:43Z</dcterms:created>
  <dcterms:modified xsi:type="dcterms:W3CDTF">2023-03-08T18:00:38Z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95ecea-2d80-4438-b187-500ba7651319_Enabled">
    <vt:lpwstr>true</vt:lpwstr>
  </property>
  <property fmtid="{D5CDD505-2E9C-101B-9397-08002B2CF9AE}" pid="3" name="MSIP_Label_0095ecea-2d80-4438-b187-500ba7651319_SetDate">
    <vt:lpwstr>2023-03-06T17:50:05Z</vt:lpwstr>
  </property>
  <property fmtid="{D5CDD505-2E9C-101B-9397-08002B2CF9AE}" pid="4" name="MSIP_Label_0095ecea-2d80-4438-b187-500ba7651319_Method">
    <vt:lpwstr>Standard</vt:lpwstr>
  </property>
  <property fmtid="{D5CDD505-2E9C-101B-9397-08002B2CF9AE}" pid="5" name="MSIP_Label_0095ecea-2d80-4438-b187-500ba7651319_Name">
    <vt:lpwstr>Interna</vt:lpwstr>
  </property>
  <property fmtid="{D5CDD505-2E9C-101B-9397-08002B2CF9AE}" pid="6" name="MSIP_Label_0095ecea-2d80-4438-b187-500ba7651319_SiteId">
    <vt:lpwstr>a2addd3e-8397-4579-ba30-7a38803fc3bf</vt:lpwstr>
  </property>
  <property fmtid="{D5CDD505-2E9C-101B-9397-08002B2CF9AE}" pid="7" name="MSIP_Label_0095ecea-2d80-4438-b187-500ba7651319_ActionId">
    <vt:lpwstr>0a6b8ac3-aaa3-4f77-85dd-9ca3787b56f3</vt:lpwstr>
  </property>
  <property fmtid="{D5CDD505-2E9C-101B-9397-08002B2CF9AE}" pid="8" name="MSIP_Label_0095ecea-2d80-4438-b187-500ba7651319_ContentBits">
    <vt:lpwstr>0</vt:lpwstr>
  </property>
</Properties>
</file>